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8" r:id="rId1"/>
    <p:sldMasterId id="2147483678" r:id="rId2"/>
    <p:sldMasterId id="2147483680" r:id="rId3"/>
    <p:sldMasterId id="2147483681" r:id="rId4"/>
    <p:sldMasterId id="2147483683" r:id="rId5"/>
    <p:sldMasterId id="2147483685" r:id="rId6"/>
    <p:sldMasterId id="2147483687" r:id="rId7"/>
    <p:sldMasterId id="2147483689" r:id="rId8"/>
    <p:sldMasterId id="2147483691" r:id="rId9"/>
    <p:sldMasterId id="2147483769" r:id="rId10"/>
  </p:sldMasterIdLst>
  <p:notesMasterIdLst>
    <p:notesMasterId r:id="rId19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4630400" cy="8229600"/>
  <p:notesSz cx="8229600" cy="146304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Instrument Sans Medium" panose="020B0604020202020204" charset="0"/>
      <p:regular r:id="rId24"/>
    </p:embeddedFont>
    <p:embeddedFont>
      <p:font typeface="Inter" panose="020B0604020202020204" charset="0"/>
      <p:regular r:id="rId25"/>
    </p:embeddedFont>
    <p:embeddedFont>
      <p:font typeface="Play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font" Target="fonts/font5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1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893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Custom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15"/>
          <p:cNvSpPr>
            <a:spLocks noGrp="1"/>
          </p:cNvSpPr>
          <p:nvPr>
            <p:ph type="chart" idx="2"/>
          </p:nvPr>
        </p:nvSpPr>
        <p:spPr>
          <a:xfrm>
            <a:off x="1316356" y="2228851"/>
            <a:ext cx="12070080" cy="517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216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68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68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68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68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68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68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Clr>
                <a:schemeClr val="accent1"/>
              </a:buClr>
              <a:buSzPts val="1400"/>
              <a:buFont typeface="Calibri"/>
              <a:buChar char="◦"/>
              <a:defRPr sz="168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8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1320061" y="5346744"/>
            <a:ext cx="120700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400"/>
              <a:buNone/>
              <a:defRPr sz="2880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2400"/>
              <a:buNone/>
              <a:defRPr sz="2880"/>
            </a:lvl2pPr>
            <a:lvl3pPr lvl="2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88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SzPts val="20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2"/>
          </p:nvPr>
        </p:nvSpPr>
        <p:spPr>
          <a:xfrm>
            <a:off x="1316356" y="2286000"/>
            <a:ext cx="12070080" cy="271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548640" lvl="0" indent="-41148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1800"/>
              <a:buChar char=" "/>
              <a:defRPr/>
            </a:lvl1pPr>
            <a:lvl2pPr marL="1097280" lvl="1" indent="-41148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800"/>
              <a:buChar char="◦"/>
              <a:defRPr/>
            </a:lvl2pPr>
            <a:lvl3pPr marL="1645920" lvl="2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3pPr>
            <a:lvl4pPr marL="2194560" lvl="3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4pPr>
            <a:lvl5pPr marL="2743200" lvl="4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5pPr>
            <a:lvl6pPr marL="3291840" lvl="5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6pPr>
            <a:lvl7pPr marL="3840480" lvl="6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7pPr>
            <a:lvl8pPr marL="4389120" lvl="7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8pPr>
            <a:lvl9pPr marL="4937760" lvl="8" indent="-411480" algn="l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SzPts val="1800"/>
              <a:buChar char="◦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38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 preserve="1">
  <p:cSld name="1_Custom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1316356" y="2297430"/>
            <a:ext cx="4352924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548640" lvl="0" indent="-41148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1800"/>
              <a:buChar char=" "/>
              <a:defRPr/>
            </a:lvl1pPr>
            <a:lvl2pPr marL="1097280" lvl="1" indent="-41148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800"/>
              <a:buChar char="◦"/>
              <a:defRPr/>
            </a:lvl2pPr>
            <a:lvl3pPr marL="1645920" lvl="2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3pPr>
            <a:lvl4pPr marL="2194560" lvl="3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4pPr>
            <a:lvl5pPr marL="2743200" lvl="4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5pPr>
            <a:lvl6pPr marL="3291840" lvl="5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6pPr>
            <a:lvl7pPr marL="3840480" lvl="6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7pPr>
            <a:lvl8pPr marL="4389120" lvl="7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8pPr>
            <a:lvl9pPr marL="4937760" lvl="8" indent="-411480" algn="l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SzPts val="1800"/>
              <a:buChar char="◦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" name="Google Shape;99;p22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7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600" b="0">
                <a:solidFill>
                  <a:srgbClr val="262626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48640" lvl="0" indent="-27432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400"/>
              <a:buNone/>
              <a:defRPr sz="2880" cap="non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marL="1097280" lvl="1" indent="-27432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800"/>
              <a:buNone/>
              <a:defRPr sz="2160">
                <a:solidFill>
                  <a:srgbClr val="888888"/>
                </a:solidFill>
              </a:defRPr>
            </a:lvl2pPr>
            <a:lvl3pPr marL="1645920" lvl="2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920">
                <a:solidFill>
                  <a:srgbClr val="888888"/>
                </a:solidFill>
              </a:defRPr>
            </a:lvl3pPr>
            <a:lvl4pPr marL="2194560" lvl="3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680">
                <a:solidFill>
                  <a:srgbClr val="888888"/>
                </a:solidFill>
              </a:defRPr>
            </a:lvl4pPr>
            <a:lvl5pPr marL="2743200" lvl="4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680">
                <a:solidFill>
                  <a:srgbClr val="888888"/>
                </a:solidFill>
              </a:defRPr>
            </a:lvl5pPr>
            <a:lvl6pPr marL="3291840" lvl="5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680">
                <a:solidFill>
                  <a:srgbClr val="888888"/>
                </a:solidFill>
              </a:defRPr>
            </a:lvl6pPr>
            <a:lvl7pPr marL="3840480" lvl="6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680">
                <a:solidFill>
                  <a:srgbClr val="888888"/>
                </a:solidFill>
              </a:defRPr>
            </a:lvl7pPr>
            <a:lvl8pPr marL="4389120" lvl="7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680">
                <a:solidFill>
                  <a:srgbClr val="888888"/>
                </a:solidFill>
              </a:defRPr>
            </a:lvl8pPr>
            <a:lvl9pPr marL="4937760" lvl="8" indent="-274320" algn="l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SzPts val="1400"/>
              <a:buNone/>
              <a:defRPr sz="168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8" name="Google Shape;118;p24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27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1316735" y="2214881"/>
            <a:ext cx="5925312" cy="482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548640" lvl="0" indent="-41148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1800"/>
              <a:buChar char=" "/>
              <a:defRPr/>
            </a:lvl1pPr>
            <a:lvl2pPr marL="1097280" lvl="1" indent="-41148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800"/>
              <a:buChar char="◦"/>
              <a:defRPr/>
            </a:lvl2pPr>
            <a:lvl3pPr marL="1645920" lvl="2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3pPr>
            <a:lvl4pPr marL="2194560" lvl="3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4pPr>
            <a:lvl5pPr marL="2743200" lvl="4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5pPr>
            <a:lvl6pPr marL="3291840" lvl="5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6pPr>
            <a:lvl7pPr marL="3840480" lvl="6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7pPr>
            <a:lvl8pPr marL="4389120" lvl="7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8pPr>
            <a:lvl9pPr marL="4937760" lvl="8" indent="-411480" algn="l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SzPts val="1800"/>
              <a:buChar char="◦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2"/>
          </p:nvPr>
        </p:nvSpPr>
        <p:spPr>
          <a:xfrm>
            <a:off x="7461504" y="2214882"/>
            <a:ext cx="5925312" cy="482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548640" lvl="0" indent="-41148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1800"/>
              <a:buChar char=" "/>
              <a:defRPr/>
            </a:lvl1pPr>
            <a:lvl2pPr marL="1097280" lvl="1" indent="-41148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800"/>
              <a:buChar char="◦"/>
              <a:defRPr/>
            </a:lvl2pPr>
            <a:lvl3pPr marL="1645920" lvl="2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3pPr>
            <a:lvl4pPr marL="2194560" lvl="3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4pPr>
            <a:lvl5pPr marL="2743200" lvl="4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5pPr>
            <a:lvl6pPr marL="3291840" lvl="5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6pPr>
            <a:lvl7pPr marL="3840480" lvl="6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7pPr>
            <a:lvl8pPr marL="4389120" lvl="7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8pPr>
            <a:lvl9pPr marL="4937760" lvl="8" indent="-411480" algn="l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SzPts val="1800"/>
              <a:buChar char="◦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Google Shape;135;p26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57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548640" lvl="0" indent="-27432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000"/>
              <a:buNone/>
              <a:defRPr sz="2400" b="0" cap="none">
                <a:solidFill>
                  <a:schemeClr val="dk2"/>
                </a:solidFill>
              </a:defRPr>
            </a:lvl1pPr>
            <a:lvl2pPr marL="1097280" lvl="1" indent="-27432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920" b="1"/>
            </a:lvl6pPr>
            <a:lvl7pPr marL="3840480" lvl="6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920" b="1"/>
            </a:lvl7pPr>
            <a:lvl8pPr marL="4389120" lvl="7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920" b="1"/>
            </a:lvl8pPr>
            <a:lvl9pPr marL="4937760" lvl="8" indent="-274320" algn="l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SzPts val="1600"/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2"/>
          </p:nvPr>
        </p:nvSpPr>
        <p:spPr>
          <a:xfrm>
            <a:off x="1316736" y="3098801"/>
            <a:ext cx="5925312" cy="405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548640" lvl="0" indent="-41148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1800"/>
              <a:buChar char=" "/>
              <a:defRPr/>
            </a:lvl1pPr>
            <a:lvl2pPr marL="1097280" lvl="1" indent="-41148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800"/>
              <a:buChar char="◦"/>
              <a:defRPr/>
            </a:lvl2pPr>
            <a:lvl3pPr marL="1645920" lvl="2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3pPr>
            <a:lvl4pPr marL="2194560" lvl="3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4pPr>
            <a:lvl5pPr marL="2743200" lvl="4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5pPr>
            <a:lvl6pPr marL="3291840" lvl="5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6pPr>
            <a:lvl7pPr marL="3840480" lvl="6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7pPr>
            <a:lvl8pPr marL="4389120" lvl="7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8pPr>
            <a:lvl9pPr marL="4937760" lvl="8" indent="-411480" algn="l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SzPts val="1800"/>
              <a:buChar char="◦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3"/>
          </p:nvPr>
        </p:nvSpPr>
        <p:spPr>
          <a:xfrm>
            <a:off x="7461504" y="2215263"/>
            <a:ext cx="5925312" cy="88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548640" lvl="0" indent="-27432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000"/>
              <a:buNone/>
              <a:defRPr sz="2400" b="0" cap="none">
                <a:solidFill>
                  <a:schemeClr val="dk2"/>
                </a:solidFill>
              </a:defRPr>
            </a:lvl1pPr>
            <a:lvl2pPr marL="1097280" lvl="1" indent="-27432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2000"/>
              <a:buNone/>
              <a:defRPr sz="2400" b="1"/>
            </a:lvl2pPr>
            <a:lvl3pPr marL="1645920" lvl="2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160" b="1"/>
            </a:lvl3pPr>
            <a:lvl4pPr marL="2194560" lvl="3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920" b="1"/>
            </a:lvl4pPr>
            <a:lvl5pPr marL="2743200" lvl="4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920" b="1"/>
            </a:lvl5pPr>
            <a:lvl6pPr marL="3291840" lvl="5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920" b="1"/>
            </a:lvl6pPr>
            <a:lvl7pPr marL="3840480" lvl="6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920" b="1"/>
            </a:lvl7pPr>
            <a:lvl8pPr marL="4389120" lvl="7" indent="-27432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920" b="1"/>
            </a:lvl8pPr>
            <a:lvl9pPr marL="4937760" lvl="8" indent="-274320" algn="l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SzPts val="1600"/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4"/>
          </p:nvPr>
        </p:nvSpPr>
        <p:spPr>
          <a:xfrm>
            <a:off x="7461504" y="3098801"/>
            <a:ext cx="5925312" cy="405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548640" lvl="0" indent="-41148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1800"/>
              <a:buChar char=" "/>
              <a:defRPr/>
            </a:lvl1pPr>
            <a:lvl2pPr marL="1097280" lvl="1" indent="-41148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800"/>
              <a:buChar char="◦"/>
              <a:defRPr/>
            </a:lvl2pPr>
            <a:lvl3pPr marL="1645920" lvl="2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3pPr>
            <a:lvl4pPr marL="2194560" lvl="3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4pPr>
            <a:lvl5pPr marL="2743200" lvl="4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5pPr>
            <a:lvl6pPr marL="3291840" lvl="5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6pPr>
            <a:lvl7pPr marL="3840480" lvl="6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7pPr>
            <a:lvl8pPr marL="4389120" lvl="7" indent="-41148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Char char="◦"/>
              <a:defRPr/>
            </a:lvl8pPr>
            <a:lvl9pPr marL="4937760" lvl="8" indent="-411480" algn="l">
              <a:lnSpc>
                <a:spcPct val="90000"/>
              </a:lnSpc>
              <a:spcBef>
                <a:spcPts val="480"/>
              </a:spcBef>
              <a:spcAft>
                <a:spcPts val="480"/>
              </a:spcAft>
              <a:buSzPts val="1800"/>
              <a:buChar char="◦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4" name="Google Shape;154;p28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93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47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43661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1070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26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558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6231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9266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609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8481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1714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5119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5148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66098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1605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780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106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51690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232908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4132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4233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126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355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921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1479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1522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0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3135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3169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462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7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0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21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85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17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theme" Target="../theme/theme10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"/>
          <p:cNvSpPr/>
          <p:nvPr/>
        </p:nvSpPr>
        <p:spPr>
          <a:xfrm>
            <a:off x="0" y="7600951"/>
            <a:ext cx="14630400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12"/>
          <p:cNvCxnSpPr/>
          <p:nvPr/>
        </p:nvCxnSpPr>
        <p:spPr>
          <a:xfrm>
            <a:off x="1316354" y="2084070"/>
            <a:ext cx="12070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3" name="Google Shape;13;p12" descr="A black and red text on a black background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3355" y="144781"/>
            <a:ext cx="971550" cy="40767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2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1316354" y="2215515"/>
            <a:ext cx="12070080" cy="482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68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203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68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41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/>
          <p:nvPr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4"/>
          <p:cNvSpPr/>
          <p:nvPr/>
        </p:nvSpPr>
        <p:spPr>
          <a:xfrm>
            <a:off x="0" y="7600951"/>
            <a:ext cx="14630400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7;p14"/>
          <p:cNvCxnSpPr/>
          <p:nvPr/>
        </p:nvCxnSpPr>
        <p:spPr>
          <a:xfrm>
            <a:off x="1316354" y="2084070"/>
            <a:ext cx="12070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8" name="Google Shape;28;p14" descr="A black and red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55" y="144781"/>
            <a:ext cx="971550" cy="40767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1316354" y="2215515"/>
            <a:ext cx="12070080" cy="482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68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2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8"/>
          <p:cNvSpPr/>
          <p:nvPr/>
        </p:nvSpPr>
        <p:spPr>
          <a:xfrm>
            <a:off x="0" y="7600951"/>
            <a:ext cx="14630400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1316354" y="2215515"/>
            <a:ext cx="12070080" cy="482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680">
              <a:solidFill>
                <a:srgbClr val="000000"/>
              </a:solidFill>
            </a:endParaRPr>
          </a:p>
        </p:txBody>
      </p:sp>
      <p:cxnSp>
        <p:nvCxnSpPr>
          <p:cNvPr id="64" name="Google Shape;64;p18"/>
          <p:cNvCxnSpPr/>
          <p:nvPr/>
        </p:nvCxnSpPr>
        <p:spPr>
          <a:xfrm>
            <a:off x="1316354" y="2084070"/>
            <a:ext cx="12070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65" name="Google Shape;65;p18" descr="A black and red text on a black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3355" y="144781"/>
            <a:ext cx="971550" cy="407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91939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9"/>
          <p:cNvSpPr/>
          <p:nvPr/>
        </p:nvSpPr>
        <p:spPr>
          <a:xfrm>
            <a:off x="0" y="7600951"/>
            <a:ext cx="14630400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9"/>
          <p:cNvCxnSpPr/>
          <p:nvPr/>
        </p:nvCxnSpPr>
        <p:spPr>
          <a:xfrm>
            <a:off x="1316354" y="2084070"/>
            <a:ext cx="12070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70" name="Google Shape;70;p19" descr="A black and red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55" y="144781"/>
            <a:ext cx="971550" cy="40767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9"/>
          <p:cNvSpPr txBox="1"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9"/>
          <p:cNvSpPr/>
          <p:nvPr/>
        </p:nvSpPr>
        <p:spPr>
          <a:xfrm>
            <a:off x="1" y="7600950"/>
            <a:ext cx="1462659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19"/>
          <p:cNvCxnSpPr/>
          <p:nvPr/>
        </p:nvCxnSpPr>
        <p:spPr>
          <a:xfrm>
            <a:off x="1449705" y="5212080"/>
            <a:ext cx="1185100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1316354" y="2215515"/>
            <a:ext cx="12070080" cy="482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68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020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1"/>
          <p:cNvSpPr/>
          <p:nvPr/>
        </p:nvSpPr>
        <p:spPr>
          <a:xfrm>
            <a:off x="0" y="7600951"/>
            <a:ext cx="14630400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21"/>
          <p:cNvCxnSpPr/>
          <p:nvPr/>
        </p:nvCxnSpPr>
        <p:spPr>
          <a:xfrm>
            <a:off x="1316354" y="2084070"/>
            <a:ext cx="12070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90" name="Google Shape;90;p21" descr="A black and red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55" y="144781"/>
            <a:ext cx="971550" cy="40767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1316354" y="2215515"/>
            <a:ext cx="12070080" cy="482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68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3330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/>
          <p:nvPr/>
        </p:nvSpPr>
        <p:spPr>
          <a:xfrm>
            <a:off x="0" y="7600951"/>
            <a:ext cx="14630400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23"/>
          <p:cNvCxnSpPr/>
          <p:nvPr/>
        </p:nvCxnSpPr>
        <p:spPr>
          <a:xfrm>
            <a:off x="1316354" y="2084070"/>
            <a:ext cx="12070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06" name="Google Shape;106;p23" descr="A black and red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55" y="144781"/>
            <a:ext cx="971550" cy="407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1" y="7600950"/>
            <a:ext cx="1462659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23"/>
          <p:cNvCxnSpPr/>
          <p:nvPr/>
        </p:nvCxnSpPr>
        <p:spPr>
          <a:xfrm>
            <a:off x="1449705" y="5212080"/>
            <a:ext cx="1185100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>
            <a:off x="1316354" y="2215515"/>
            <a:ext cx="12070080" cy="482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68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748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0" y="7600951"/>
            <a:ext cx="14630400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25"/>
          <p:cNvCxnSpPr/>
          <p:nvPr/>
        </p:nvCxnSpPr>
        <p:spPr>
          <a:xfrm>
            <a:off x="1316354" y="2084070"/>
            <a:ext cx="12070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25" name="Google Shape;125;p25" descr="A black and red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55" y="144781"/>
            <a:ext cx="971550" cy="407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1316354" y="2215515"/>
            <a:ext cx="12070080" cy="482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68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2474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0" y="7600951"/>
            <a:ext cx="14630400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27"/>
          <p:cNvCxnSpPr/>
          <p:nvPr/>
        </p:nvCxnSpPr>
        <p:spPr>
          <a:xfrm>
            <a:off x="1316354" y="2084070"/>
            <a:ext cx="12070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42" name="Google Shape;142;p27" descr="A black and red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55" y="144781"/>
            <a:ext cx="971550" cy="40767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1316354" y="2215515"/>
            <a:ext cx="12070080" cy="482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68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312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0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0" y="7600951"/>
            <a:ext cx="14630400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29"/>
          <p:cNvCxnSpPr/>
          <p:nvPr/>
        </p:nvCxnSpPr>
        <p:spPr>
          <a:xfrm>
            <a:off x="1316354" y="2084070"/>
            <a:ext cx="1207008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61" name="Google Shape;161;p29" descr="A black and red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55" y="144781"/>
            <a:ext cx="971550" cy="40767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1" y="7600950"/>
            <a:ext cx="1462659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9710" tIns="54840" rIns="109710" bIns="5484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6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1316354" y="344805"/>
            <a:ext cx="12070080" cy="173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40404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1316354" y="2215515"/>
            <a:ext cx="12070080" cy="482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dt" idx="10"/>
          </p:nvPr>
        </p:nvSpPr>
        <p:spPr>
          <a:xfrm>
            <a:off x="1316355" y="7751445"/>
            <a:ext cx="29679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8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ftr" idx="11"/>
          </p:nvPr>
        </p:nvSpPr>
        <p:spPr>
          <a:xfrm>
            <a:off x="4423411" y="7751445"/>
            <a:ext cx="578739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>
            <a:off x="11881485" y="7751445"/>
            <a:ext cx="157353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68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65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Unlocking Student Performance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key factors influencing student achievement. Understand demographics, academic performance, and comparative insights to drive informed educational decisions.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39" y="5467112"/>
            <a:ext cx="575692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By: 	</a:t>
            </a:r>
            <a:r>
              <a:rPr lang="en-US" sz="2200" b="1" dirty="0" err="1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DataNinja</a:t>
            </a: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Team</a:t>
            </a:r>
            <a:b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</a:br>
            <a:r>
              <a:rPr lang="en-US" sz="2200" b="1" dirty="0">
                <a:solidFill>
                  <a:srgbClr val="C7CDD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	(Afolabi, Branson and Eniola)</a:t>
            </a:r>
            <a:endParaRPr lang="en-US" sz="2200" dirty="0"/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7032"/>
            <a:ext cx="496181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Demographic Landscape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3221712" y="331089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Gender Distribution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3678674"/>
            <a:ext cx="455437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male vs. female representation.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19" y="2838807"/>
            <a:ext cx="3423642" cy="342364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96" y="3687128"/>
            <a:ext cx="254437" cy="3181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82113" y="300430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Race/Ethnicity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9282113" y="3372088"/>
            <a:ext cx="455449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 diverse ethnic group presence.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319" y="2838807"/>
            <a:ext cx="3423642" cy="34236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088" y="3251835"/>
            <a:ext cx="254437" cy="3181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67123" y="423052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Parental Education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9367123" y="4598313"/>
            <a:ext cx="44694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education level impact.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319" y="2838807"/>
            <a:ext cx="3423642" cy="342364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6048" y="4391501"/>
            <a:ext cx="254437" cy="31813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282113" y="545687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Lunch Type</a:t>
            </a:r>
            <a:endParaRPr lang="en-US" sz="1650" dirty="0"/>
          </a:p>
        </p:txBody>
      </p:sp>
      <p:sp>
        <p:nvSpPr>
          <p:cNvPr id="16" name="Text 8"/>
          <p:cNvSpPr/>
          <p:nvPr/>
        </p:nvSpPr>
        <p:spPr>
          <a:xfrm>
            <a:off x="9282113" y="5824657"/>
            <a:ext cx="455449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standard vs. subsidized meals.</a:t>
            </a:r>
            <a:endParaRPr lang="en-US" sz="13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3319" y="2838807"/>
            <a:ext cx="3423642" cy="342364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8088" y="5531168"/>
            <a:ext cx="254437" cy="31813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3199209" y="5150287"/>
            <a:ext cx="214895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Prep Completion</a:t>
            </a:r>
            <a:endParaRPr lang="en-US" sz="1650" dirty="0"/>
          </a:p>
        </p:txBody>
      </p:sp>
      <p:sp>
        <p:nvSpPr>
          <p:cNvPr id="20" name="Text 10"/>
          <p:cNvSpPr/>
          <p:nvPr/>
        </p:nvSpPr>
        <p:spPr>
          <a:xfrm>
            <a:off x="793790" y="5518071"/>
            <a:ext cx="455437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course participation rates.</a:t>
            </a:r>
            <a:endParaRPr lang="en-US" sz="13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3319" y="2838807"/>
            <a:ext cx="3423642" cy="3423642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8396" y="5095875"/>
            <a:ext cx="254437" cy="318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124" y="478631"/>
            <a:ext cx="6760369" cy="543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Academic Performance Overview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4" y="1479233"/>
            <a:ext cx="6493788" cy="363640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108" y="1479233"/>
            <a:ext cx="6493788" cy="44430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5108" y="6118027"/>
            <a:ext cx="2175629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Metrics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535108" y="6563797"/>
            <a:ext cx="6493788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scores by subject.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535108" y="6903125"/>
            <a:ext cx="6493788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distribution insights.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535108" y="7242453"/>
            <a:ext cx="6493788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top/bottom performers.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535108" y="7677507"/>
            <a:ext cx="6493788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insights reveal overall academic strengths and areas needing improvement.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721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Comparative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Gender Gap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differences between genders.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Ethnic Differences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variations across groups.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Lunch Type Impact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Correlation with academic outcomes.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Parental Education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Influence on student achievement.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6054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Preparation Effect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7993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5658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preparation significantly impacts scores. Analyze average score differences with and without test prep.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037993"/>
            <a:ext cx="6244709" cy="281642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8447723" y="485441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E080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8735497" y="4854416"/>
            <a:ext cx="19101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Test Prep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798016" y="485441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A6B6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5"/>
          <p:cNvSpPr/>
          <p:nvPr/>
        </p:nvSpPr>
        <p:spPr>
          <a:xfrm>
            <a:off x="11085790" y="4854416"/>
            <a:ext cx="156602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Test Prep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0654" y="0"/>
            <a:ext cx="639484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35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Derived Metrics for Deeper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01315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507004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Total/Average 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618548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student performance.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90131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398562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Pass/Fail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61854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custom thresholds.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979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507004" y="5024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Score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5152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Quantify test prep effectiveness.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3600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metrics provide a granular view of individual student progress and program efficacy.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1790"/>
            <a:ext cx="6446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Outlier and Risk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907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7017306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At-Risk 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5590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low performance across subjects.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3755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7017306" y="4453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Specialized Talent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94383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Excelling in one subject, struggling in others.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5618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identification allows for targeted interventions and personalized support.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65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 Steps and Dashboard Potential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542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588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Filters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079313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Slice data by demographics.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0919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143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 Comparison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634270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any two student groups.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6414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6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Score Dashboards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189226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performance by variable.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807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interactive dashboards for continuous monitoring and data-driven educational strategies.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sensial Malta Theme1">
  <a:themeElements>
    <a:clrScheme name="Custom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7421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ensial Malta Theme1" id="{26D74DF7-4BBC-4CB7-80C1-F02F4F1DEE79}" vid="{436C6185-06D8-4131-A999-86780C96648A}"/>
    </a:ext>
  </a:extLst>
</a:theme>
</file>

<file path=ppt/theme/theme10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Ascencia Malta Template Business School">
  <a:themeElements>
    <a:clrScheme name="Custom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7421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scencia Malta Template Business School">
  <a:themeElements>
    <a:clrScheme name="Custom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7421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Ascencia Malta Template Business School">
  <a:themeElements>
    <a:clrScheme name="Custom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7421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Ascencia Malta Template Business School">
  <a:themeElements>
    <a:clrScheme name="Custom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7421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Ascencia Malta Template Business School">
  <a:themeElements>
    <a:clrScheme name="Custom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7421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Ascencia Malta Template Business School">
  <a:themeElements>
    <a:clrScheme name="Custom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7421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Ascencia Malta Template Business School">
  <a:themeElements>
    <a:clrScheme name="Custom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7421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Ascencia Malta Template Business School">
  <a:themeElements>
    <a:clrScheme name="Custom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7421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Asensial Malta Theme1</Template>
  <TotalTime>6</TotalTime>
  <Words>293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Play</vt:lpstr>
      <vt:lpstr>Calibri</vt:lpstr>
      <vt:lpstr>Century Gothic</vt:lpstr>
      <vt:lpstr>Instrument Sans Medium</vt:lpstr>
      <vt:lpstr>Inter</vt:lpstr>
      <vt:lpstr>Inter Bold</vt:lpstr>
      <vt:lpstr>Arial</vt:lpstr>
      <vt:lpstr>Asensial Malta Theme1</vt:lpstr>
      <vt:lpstr>9_Ascencia Malta Template Business School</vt:lpstr>
      <vt:lpstr>Ascencia Malta Template Business School</vt:lpstr>
      <vt:lpstr>1_Ascencia Malta Template Business School</vt:lpstr>
      <vt:lpstr>2_Ascencia Malta Template Business School</vt:lpstr>
      <vt:lpstr>4_Ascencia Malta Template Business School</vt:lpstr>
      <vt:lpstr>5_Ascencia Malta Template Business School</vt:lpstr>
      <vt:lpstr>6_Ascencia Malta Template Business School</vt:lpstr>
      <vt:lpstr>8_Ascencia Malta Template Business School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Alabetutu</dc:creator>
  <cp:lastModifiedBy>Afolabi OGUNTUASE</cp:lastModifiedBy>
  <cp:revision>3</cp:revision>
  <dcterms:created xsi:type="dcterms:W3CDTF">2025-06-24T00:13:39Z</dcterms:created>
  <dcterms:modified xsi:type="dcterms:W3CDTF">2025-06-24T11:59:41Z</dcterms:modified>
</cp:coreProperties>
</file>